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02" r:id="rId2"/>
    <p:sldId id="257" r:id="rId3"/>
    <p:sldId id="314" r:id="rId4"/>
    <p:sldId id="303" r:id="rId5"/>
    <p:sldId id="285" r:id="rId6"/>
    <p:sldId id="305" r:id="rId7"/>
    <p:sldId id="307" r:id="rId8"/>
    <p:sldId id="312" r:id="rId9"/>
    <p:sldId id="313" r:id="rId10"/>
    <p:sldId id="283" r:id="rId11"/>
    <p:sldId id="290" r:id="rId12"/>
    <p:sldId id="294" r:id="rId13"/>
    <p:sldId id="291" r:id="rId14"/>
    <p:sldId id="315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302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314"/>
          </p14:sldIdLst>
        </p14:section>
        <p14:section name="02 What is Data Science?" id="{D004E2EC-B2D2-4F95-A01D-C90D0CE95CDB}">
          <p14:sldIdLst>
            <p14:sldId id="303"/>
            <p14:sldId id="285"/>
            <p14:sldId id="305"/>
          </p14:sldIdLst>
        </p14:section>
        <p14:section name="03 Components and Comparison of an Online Degree" id="{DDD30065-BC03-4C9D-8FF2-52460EC9B4F4}">
          <p14:sldIdLst>
            <p14:sldId id="307"/>
            <p14:sldId id="312"/>
            <p14:sldId id="313"/>
          </p14:sldIdLst>
        </p14:section>
        <p14:section name="04 How to Build your profile to move into Data Science" id="{3D296992-B957-4696-8E42-D3432FC225FE}">
          <p14:sldIdLst>
            <p14:sldId id="283"/>
          </p14:sldIdLst>
        </p14:section>
        <p14:section name="05 Tools &amp; Technologies, Job Strategies &amp; CTC" id="{D7A576BD-4F7A-4B8C-9970-60EFC20E329B}">
          <p14:sldIdLst>
            <p14:sldId id="290"/>
            <p14:sldId id="294"/>
            <p14:sldId id="291"/>
            <p14:sldId id="315"/>
          </p14:sldIdLst>
        </p14:section>
        <p14:section name="06 Let's Talk" id="{A8AD9179-485B-4868-8754-74C90074B6CD}">
          <p14:sldIdLst>
            <p14:sldId id="282"/>
          </p14:sldIdLst>
        </p14:section>
        <p14:section name="Archive" id="{50520B23-E549-49CA-817B-EA2271E104E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64B7"/>
    <a:srgbClr val="748BFD"/>
    <a:srgbClr val="FF7521"/>
    <a:srgbClr val="EF2C3C"/>
    <a:srgbClr val="00B050"/>
    <a:srgbClr val="297FD5"/>
    <a:srgbClr val="417B85"/>
    <a:srgbClr val="CC0000"/>
    <a:srgbClr val="F9607F"/>
    <a:srgbClr val="4D0E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62" autoAdjust="0"/>
    <p:restoredTop sz="96512" autoAdjust="0"/>
  </p:normalViewPr>
  <p:slideViewPr>
    <p:cSldViewPr snapToGrid="0">
      <p:cViewPr varScale="1">
        <p:scale>
          <a:sx n="131" d="100"/>
          <a:sy n="131" d="100"/>
        </p:scale>
        <p:origin x="200" y="74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4/26/23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93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2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Industry 3.0, we automate processes using logic processors and information technology. These processes often operate largely without human interference, but there is still a human aspect behind it. Where Industry 4.0 comes in is with the availability and use of vast quantities of data on the production floor.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16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59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26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49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750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12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we care about is how to get a job, let me tell you how to leverage MSc to get a job!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4/26/23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4/26/23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4/26/23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71BA9D70-22EA-4278-BE9A-02A03B39978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0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9145340" y="6557034"/>
            <a:ext cx="3112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anishmahapatra01@gmail.com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3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2.jpe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38.png"/><Relationship Id="rId10" Type="http://schemas.openxmlformats.org/officeDocument/2006/relationships/image" Target="../media/image46.jpeg"/><Relationship Id="rId19" Type="http://schemas.openxmlformats.org/officeDocument/2006/relationships/image" Target="../media/image54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BC358-AA79-4252-AA17-1DE7B5329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8" y="6341931"/>
            <a:ext cx="1864802" cy="516070"/>
          </a:xfrm>
          <a:prstGeom prst="rect">
            <a:avLst/>
          </a:prstGeom>
        </p:spPr>
      </p:pic>
      <p:pic>
        <p:nvPicPr>
          <p:cNvPr id="5124" name="Picture 4" descr="group of fresh graduates students throwing their academic hat in the air">
            <a:extLst>
              <a:ext uri="{FF2B5EF4-FFF2-40B4-BE49-F238E27FC236}">
                <a16:creationId xmlns:a16="http://schemas.microsoft.com/office/drawing/2014/main" id="{D2840C0E-7585-4440-B491-A18AED139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03271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85066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F1C089-1525-481A-972E-A424F171B706}"/>
              </a:ext>
            </a:extLst>
          </p:cNvPr>
          <p:cNvGrpSpPr/>
          <p:nvPr/>
        </p:nvGrpSpPr>
        <p:grpSpPr>
          <a:xfrm>
            <a:off x="289972" y="2675314"/>
            <a:ext cx="8571710" cy="1507371"/>
            <a:chOff x="419890" y="465848"/>
            <a:chExt cx="8571710" cy="150737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F38FB6-D98F-4EDC-87DF-742731A3086C}"/>
                </a:ext>
              </a:extLst>
            </p:cNvPr>
            <p:cNvSpPr txBox="1"/>
            <p:nvPr/>
          </p:nvSpPr>
          <p:spPr>
            <a:xfrm>
              <a:off x="558186" y="465848"/>
              <a:ext cx="843341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Benefits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Value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of pursuing a</a:t>
              </a:r>
            </a:p>
            <a:p>
              <a:pPr lvl="0">
                <a:defRPr/>
              </a:pPr>
              <a:r>
                <a:rPr lang="en-US" sz="3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Master’s in Data Science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97BC12-3D7A-47D0-A42D-DB005B3C4B1A}"/>
                </a:ext>
              </a:extLst>
            </p:cNvPr>
            <p:cNvSpPr txBox="1"/>
            <p:nvPr/>
          </p:nvSpPr>
          <p:spPr>
            <a:xfrm>
              <a:off x="558186" y="1603887"/>
              <a:ext cx="525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Anish Mahapatra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|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April 2023</a:t>
              </a:r>
              <a:endPara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272680-583D-4909-A3A8-8B3601B04EB3}"/>
                </a:ext>
              </a:extLst>
            </p:cNvPr>
            <p:cNvSpPr/>
            <p:nvPr/>
          </p:nvSpPr>
          <p:spPr>
            <a:xfrm>
              <a:off x="419890" y="1667447"/>
              <a:ext cx="56699" cy="24643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9607F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9039863-DD76-4F7F-9EBA-0B2AB9A3CF1C}"/>
                </a:ext>
              </a:extLst>
            </p:cNvPr>
            <p:cNvSpPr/>
            <p:nvPr/>
          </p:nvSpPr>
          <p:spPr>
            <a:xfrm>
              <a:off x="419890" y="491316"/>
              <a:ext cx="56699" cy="93125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9DE22A-973E-49BC-BA5E-E323C8BE79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2691" y="1541419"/>
              <a:ext cx="6878932" cy="1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8121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leverage a degree to get there?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857ADE-407C-438C-8F7C-121E51B5A724}"/>
              </a:ext>
            </a:extLst>
          </p:cNvPr>
          <p:cNvGrpSpPr/>
          <p:nvPr/>
        </p:nvGrpSpPr>
        <p:grpSpPr>
          <a:xfrm>
            <a:off x="742950" y="1509529"/>
            <a:ext cx="3354210" cy="1708164"/>
            <a:chOff x="742950" y="1509529"/>
            <a:chExt cx="3354210" cy="1708164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A8E212B6-8FA4-4DAB-B623-6079EB3EE61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1F10F20-2F1C-4721-BB0C-56C435729E8E}"/>
                </a:ext>
              </a:extLst>
            </p:cNvPr>
            <p:cNvCxnSpPr/>
            <p:nvPr/>
          </p:nvCxnSpPr>
          <p:spPr>
            <a:xfrm>
              <a:off x="1716071" y="1908433"/>
              <a:ext cx="2381089" cy="0"/>
            </a:xfrm>
            <a:prstGeom prst="line">
              <a:avLst/>
            </a:prstGeom>
            <a:ln w="19050" cap="rnd">
              <a:solidFill>
                <a:schemeClr val="accent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60521798-0DE5-48D2-8C24-3E1E61455BCE}"/>
                </a:ext>
              </a:extLst>
            </p:cNvPr>
            <p:cNvGrpSpPr/>
            <p:nvPr/>
          </p:nvGrpSpPr>
          <p:grpSpPr>
            <a:xfrm>
              <a:off x="742950" y="2287105"/>
              <a:ext cx="3098221" cy="930588"/>
              <a:chOff x="625692" y="1862556"/>
              <a:chExt cx="2242452" cy="697941"/>
            </a:xfrm>
          </p:grpSpPr>
          <p:sp>
            <p:nvSpPr>
              <p:cNvPr id="9" name="Footer Text">
                <a:extLst>
                  <a:ext uri="{FF2B5EF4-FFF2-40B4-BE49-F238E27FC236}">
                    <a16:creationId xmlns:a16="http://schemas.microsoft.com/office/drawing/2014/main" id="{F0C79861-B0DD-451D-A358-CF5162A83E58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242452" cy="460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the Data Field,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roles &amp; responsibilities,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a 5-year path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1C469-02CB-4595-AB07-19FEEF220E33}"/>
                  </a:ext>
                </a:extLst>
              </p:cNvPr>
              <p:cNvSpPr txBox="1"/>
              <p:nvPr/>
            </p:nvSpPr>
            <p:spPr>
              <a:xfrm>
                <a:off x="625692" y="1862556"/>
                <a:ext cx="893519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 Target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049FBA-1FC7-480E-AD9E-0E13D344F4A1}"/>
              </a:ext>
            </a:extLst>
          </p:cNvPr>
          <p:cNvGrpSpPr/>
          <p:nvPr/>
        </p:nvGrpSpPr>
        <p:grpSpPr>
          <a:xfrm>
            <a:off x="4379607" y="1509529"/>
            <a:ext cx="3316111" cy="1557389"/>
            <a:chOff x="4379607" y="1509529"/>
            <a:chExt cx="3316111" cy="1557389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0031DD39-80BC-41F3-89B1-539586209630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874384-EC32-48D9-A684-556A8E915D16}"/>
                </a:ext>
              </a:extLst>
            </p:cNvPr>
            <p:cNvCxnSpPr/>
            <p:nvPr/>
          </p:nvCxnSpPr>
          <p:spPr>
            <a:xfrm>
              <a:off x="5314629" y="1908433"/>
              <a:ext cx="2381089" cy="0"/>
            </a:xfrm>
            <a:prstGeom prst="line">
              <a:avLst/>
            </a:prstGeom>
            <a:ln w="19050" cap="rnd">
              <a:solidFill>
                <a:schemeClr val="accent2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35">
              <a:extLst>
                <a:ext uri="{FF2B5EF4-FFF2-40B4-BE49-F238E27FC236}">
                  <a16:creationId xmlns:a16="http://schemas.microsoft.com/office/drawing/2014/main" id="{E99CB5A3-3A3D-41B0-9B0F-95DB2B7128B5}"/>
                </a:ext>
              </a:extLst>
            </p:cNvPr>
            <p:cNvGrpSpPr/>
            <p:nvPr/>
          </p:nvGrpSpPr>
          <p:grpSpPr>
            <a:xfrm>
              <a:off x="4379607" y="2295395"/>
              <a:ext cx="2715215" cy="771523"/>
              <a:chOff x="625692" y="1868774"/>
              <a:chExt cx="2036411" cy="578642"/>
            </a:xfrm>
          </p:grpSpPr>
          <p:sp>
            <p:nvSpPr>
              <p:cNvPr id="15" name="Footer Text">
                <a:extLst>
                  <a:ext uri="{FF2B5EF4-FFF2-40B4-BE49-F238E27FC236}">
                    <a16:creationId xmlns:a16="http://schemas.microsoft.com/office/drawing/2014/main" id="{8B4D2510-7C52-46C8-A973-8EABCC9E6769}"/>
                  </a:ext>
                </a:extLst>
              </p:cNvPr>
              <p:cNvSpPr txBox="1"/>
              <p:nvPr/>
            </p:nvSpPr>
            <p:spPr>
              <a:xfrm>
                <a:off x="625692" y="2140409"/>
                <a:ext cx="2036411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 who are already doing what you want to do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7F4A8D-C9A2-491D-8767-86E5A26EF307}"/>
                  </a:ext>
                </a:extLst>
              </p:cNvPr>
              <p:cNvSpPr txBox="1"/>
              <p:nvPr/>
            </p:nvSpPr>
            <p:spPr>
              <a:xfrm>
                <a:off x="625692" y="1868774"/>
                <a:ext cx="1278138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AD4379-B19C-455D-8B89-DFA502D653F2}"/>
              </a:ext>
            </a:extLst>
          </p:cNvPr>
          <p:cNvGrpSpPr/>
          <p:nvPr/>
        </p:nvGrpSpPr>
        <p:grpSpPr>
          <a:xfrm>
            <a:off x="7924927" y="1509529"/>
            <a:ext cx="3341511" cy="2452550"/>
            <a:chOff x="7924927" y="1509529"/>
            <a:chExt cx="3341511" cy="2452550"/>
          </a:xfrm>
        </p:grpSpPr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A5C0AF12-3D8F-481E-8E09-6940DA5EA1C4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18" name="Group 40">
              <a:extLst>
                <a:ext uri="{FF2B5EF4-FFF2-40B4-BE49-F238E27FC236}">
                  <a16:creationId xmlns:a16="http://schemas.microsoft.com/office/drawing/2014/main" id="{8D42CE2F-56B4-435B-8584-75EDD190CDBE}"/>
                </a:ext>
              </a:extLst>
            </p:cNvPr>
            <p:cNvGrpSpPr/>
            <p:nvPr/>
          </p:nvGrpSpPr>
          <p:grpSpPr>
            <a:xfrm>
              <a:off x="7924927" y="2287100"/>
              <a:ext cx="3290216" cy="1135261"/>
              <a:chOff x="625692" y="1862555"/>
              <a:chExt cx="2690511" cy="851446"/>
            </a:xfrm>
          </p:grpSpPr>
          <p:sp>
            <p:nvSpPr>
              <p:cNvPr id="19" name="Footer Text">
                <a:extLst>
                  <a:ext uri="{FF2B5EF4-FFF2-40B4-BE49-F238E27FC236}">
                    <a16:creationId xmlns:a16="http://schemas.microsoft.com/office/drawing/2014/main" id="{6CB40EA6-5D12-4C90-9FD9-101DDB88D11C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690511" cy="614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 certifications, participate in competitions,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 simple projects,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how the best of the best do it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69098B-2C96-447B-9006-D01733B87C08}"/>
                  </a:ext>
                </a:extLst>
              </p:cNvPr>
              <p:cNvSpPr txBox="1"/>
              <p:nvPr/>
            </p:nvSpPr>
            <p:spPr>
              <a:xfrm>
                <a:off x="625692" y="1862555"/>
                <a:ext cx="2153685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LinkedIn Profile</a:t>
                </a: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68D0C34-1AA2-46E9-BBE0-14E663345E2F}"/>
                </a:ext>
              </a:extLst>
            </p:cNvPr>
            <p:cNvCxnSpPr/>
            <p:nvPr/>
          </p:nvCxnSpPr>
          <p:spPr>
            <a:xfrm>
              <a:off x="8885349" y="1908433"/>
              <a:ext cx="2381089" cy="0"/>
            </a:xfrm>
            <a:prstGeom prst="line">
              <a:avLst/>
            </a:prstGeom>
            <a:ln w="19050" cap="rnd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44">
              <a:extLst>
                <a:ext uri="{FF2B5EF4-FFF2-40B4-BE49-F238E27FC236}">
                  <a16:creationId xmlns:a16="http://schemas.microsoft.com/office/drawing/2014/main" id="{9A5B2545-D79F-4876-8A07-C169036AE78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851464" y="1908433"/>
              <a:ext cx="2414974" cy="2053646"/>
            </a:xfrm>
            <a:prstGeom prst="bentConnector3">
              <a:avLst>
                <a:gd name="adj1" fmla="val -12929"/>
              </a:avLst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4DD9BB-4E1C-4DF2-9065-EACFF7983C04}"/>
              </a:ext>
            </a:extLst>
          </p:cNvPr>
          <p:cNvGrpSpPr/>
          <p:nvPr/>
        </p:nvGrpSpPr>
        <p:grpSpPr>
          <a:xfrm>
            <a:off x="742950" y="3563785"/>
            <a:ext cx="3265311" cy="1729892"/>
            <a:chOff x="742950" y="3563785"/>
            <a:chExt cx="3265311" cy="1729892"/>
          </a:xfrm>
        </p:grpSpPr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8ABC3018-7E90-4E9E-941B-68579388CFD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  <p:grpSp>
          <p:nvGrpSpPr>
            <p:cNvPr id="24" name="Group 56">
              <a:extLst>
                <a:ext uri="{FF2B5EF4-FFF2-40B4-BE49-F238E27FC236}">
                  <a16:creationId xmlns:a16="http://schemas.microsoft.com/office/drawing/2014/main" id="{0A3D5C91-DBFD-4D76-9FD2-684DD13D77E1}"/>
                </a:ext>
              </a:extLst>
            </p:cNvPr>
            <p:cNvGrpSpPr/>
            <p:nvPr/>
          </p:nvGrpSpPr>
          <p:grpSpPr>
            <a:xfrm>
              <a:off x="742950" y="4229960"/>
              <a:ext cx="3265311" cy="1063717"/>
              <a:chOff x="625691" y="1779008"/>
              <a:chExt cx="2506132" cy="797788"/>
            </a:xfrm>
          </p:grpSpPr>
          <p:sp>
            <p:nvSpPr>
              <p:cNvPr id="25" name="Footer Text">
                <a:extLst>
                  <a:ext uri="{FF2B5EF4-FFF2-40B4-BE49-F238E27FC236}">
                    <a16:creationId xmlns:a16="http://schemas.microsoft.com/office/drawing/2014/main" id="{9FFB86DE-AF11-4206-B88E-867185B82199}"/>
                  </a:ext>
                </a:extLst>
              </p:cNvPr>
              <p:cNvSpPr txBox="1"/>
              <p:nvPr/>
            </p:nvSpPr>
            <p:spPr>
              <a:xfrm>
                <a:off x="625691" y="2269789"/>
                <a:ext cx="2506132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GitHub, LinkedIn,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Medium, Brand Profiling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BD8CDC0-D368-41EF-BBD5-FBD98394C56C}"/>
                  </a:ext>
                </a:extLst>
              </p:cNvPr>
              <p:cNvSpPr txBox="1"/>
              <p:nvPr/>
            </p:nvSpPr>
            <p:spPr>
              <a:xfrm>
                <a:off x="625691" y="1779008"/>
                <a:ext cx="24138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Collaterals &amp; Profile</a:t>
                </a:r>
                <a:b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(30%)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6BC44A-66AB-4AE5-A4E8-10081E994041}"/>
              </a:ext>
            </a:extLst>
          </p:cNvPr>
          <p:cNvGrpSpPr/>
          <p:nvPr/>
        </p:nvGrpSpPr>
        <p:grpSpPr>
          <a:xfrm>
            <a:off x="5263829" y="3563785"/>
            <a:ext cx="5745276" cy="1503487"/>
            <a:chOff x="5263829" y="3563785"/>
            <a:chExt cx="5745276" cy="1503487"/>
          </a:xfrm>
        </p:grpSpPr>
        <p:sp>
          <p:nvSpPr>
            <p:cNvPr id="31" name="Text Placeholder 3">
              <a:extLst>
                <a:ext uri="{FF2B5EF4-FFF2-40B4-BE49-F238E27FC236}">
                  <a16:creationId xmlns:a16="http://schemas.microsoft.com/office/drawing/2014/main" id="{904F7971-1130-4E86-B80C-33B7EEBFB815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32" name="Group 64">
              <a:extLst>
                <a:ext uri="{FF2B5EF4-FFF2-40B4-BE49-F238E27FC236}">
                  <a16:creationId xmlns:a16="http://schemas.microsoft.com/office/drawing/2014/main" id="{3DE51B74-33B7-4E80-BAB0-565A75205B47}"/>
                </a:ext>
              </a:extLst>
            </p:cNvPr>
            <p:cNvGrpSpPr/>
            <p:nvPr/>
          </p:nvGrpSpPr>
          <p:grpSpPr>
            <a:xfrm>
              <a:off x="7924927" y="4229957"/>
              <a:ext cx="3084178" cy="837315"/>
              <a:chOff x="625691" y="1779007"/>
              <a:chExt cx="2447781" cy="627987"/>
            </a:xfrm>
          </p:grpSpPr>
          <p:sp>
            <p:nvSpPr>
              <p:cNvPr id="33" name="Footer Text">
                <a:extLst>
                  <a:ext uri="{FF2B5EF4-FFF2-40B4-BE49-F238E27FC236}">
                    <a16:creationId xmlns:a16="http://schemas.microsoft.com/office/drawing/2014/main" id="{C4CA40F9-8837-44AC-A27F-2C9A74CEB4FD}"/>
                  </a:ext>
                </a:extLst>
              </p:cNvPr>
              <p:cNvSpPr txBox="1"/>
              <p:nvPr/>
            </p:nvSpPr>
            <p:spPr>
              <a:xfrm>
                <a:off x="625691" y="2099986"/>
                <a:ext cx="2447781" cy="307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Multiple certifications don’t help,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quality of it does.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E7B94B-5B03-4F97-A8F5-0D6895ADE95D}"/>
                  </a:ext>
                </a:extLst>
              </p:cNvPr>
              <p:cNvSpPr txBox="1"/>
              <p:nvPr/>
            </p:nvSpPr>
            <p:spPr>
              <a:xfrm>
                <a:off x="625691" y="1779007"/>
                <a:ext cx="2157711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Explore Certifications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FAB5FEF-508D-491E-8E8B-967C8E724935}"/>
                </a:ext>
              </a:extLst>
            </p:cNvPr>
            <p:cNvCxnSpPr/>
            <p:nvPr/>
          </p:nvCxnSpPr>
          <p:spPr>
            <a:xfrm flipH="1">
              <a:off x="5263829" y="3962079"/>
              <a:ext cx="2381089" cy="0"/>
            </a:xfrm>
            <a:prstGeom prst="line">
              <a:avLst/>
            </a:prstGeom>
            <a:ln w="19050" cap="rnd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4C1560-CCF4-4E31-9A84-BA41F9AE3AE0}"/>
              </a:ext>
            </a:extLst>
          </p:cNvPr>
          <p:cNvGrpSpPr/>
          <p:nvPr/>
        </p:nvGrpSpPr>
        <p:grpSpPr>
          <a:xfrm>
            <a:off x="1665271" y="3563785"/>
            <a:ext cx="6030446" cy="2526847"/>
            <a:chOff x="1665271" y="3563785"/>
            <a:chExt cx="6030446" cy="2526847"/>
          </a:xfrm>
        </p:grpSpPr>
        <p:sp>
          <p:nvSpPr>
            <p:cNvPr id="27" name="Text Placeholder 3">
              <a:extLst>
                <a:ext uri="{FF2B5EF4-FFF2-40B4-BE49-F238E27FC236}">
                  <a16:creationId xmlns:a16="http://schemas.microsoft.com/office/drawing/2014/main" id="{0B962642-EF0F-431A-91E7-9DE8F7571779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grpSp>
          <p:nvGrpSpPr>
            <p:cNvPr id="28" name="Group 60">
              <a:extLst>
                <a:ext uri="{FF2B5EF4-FFF2-40B4-BE49-F238E27FC236}">
                  <a16:creationId xmlns:a16="http://schemas.microsoft.com/office/drawing/2014/main" id="{99160987-285E-4BB7-91E9-C15929B7B721}"/>
                </a:ext>
              </a:extLst>
            </p:cNvPr>
            <p:cNvGrpSpPr/>
            <p:nvPr/>
          </p:nvGrpSpPr>
          <p:grpSpPr>
            <a:xfrm>
              <a:off x="4379606" y="4229962"/>
              <a:ext cx="3316111" cy="1860670"/>
              <a:chOff x="625691" y="1779009"/>
              <a:chExt cx="2545123" cy="1395502"/>
            </a:xfrm>
          </p:grpSpPr>
          <p:sp>
            <p:nvSpPr>
              <p:cNvPr id="29" name="Footer Text">
                <a:extLst>
                  <a:ext uri="{FF2B5EF4-FFF2-40B4-BE49-F238E27FC236}">
                    <a16:creationId xmlns:a16="http://schemas.microsoft.com/office/drawing/2014/main" id="{1D01AA43-D502-4492-8478-A467AD06DA3D}"/>
                  </a:ext>
                </a:extLst>
              </p:cNvPr>
              <p:cNvSpPr txBox="1"/>
              <p:nvPr/>
            </p:nvSpPr>
            <p:spPr>
              <a:xfrm>
                <a:off x="625691" y="2253490"/>
                <a:ext cx="2545123" cy="9210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recognized degree, </a:t>
                </a:r>
                <a:b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Degree Accepted by MNCs,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Possibility of PhD later, 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Alumni Status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Bonus - WES Certification, Teachers from the industry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64A05A-6498-45EF-A3C0-A78403D878E3}"/>
                  </a:ext>
                </a:extLst>
              </p:cNvPr>
              <p:cNvSpPr txBox="1"/>
              <p:nvPr/>
            </p:nvSpPr>
            <p:spPr>
              <a:xfrm>
                <a:off x="625692" y="1779009"/>
                <a:ext cx="248532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Accepted Degree </a:t>
                </a:r>
                <a:b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(70%)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300C36D-3EBF-40E1-B124-907D35F467C5}"/>
                </a:ext>
              </a:extLst>
            </p:cNvPr>
            <p:cNvCxnSpPr/>
            <p:nvPr/>
          </p:nvCxnSpPr>
          <p:spPr>
            <a:xfrm flipH="1">
              <a:off x="1665271" y="3962079"/>
              <a:ext cx="2381089" cy="0"/>
            </a:xfrm>
            <a:prstGeom prst="line">
              <a:avLst/>
            </a:prstGeom>
            <a:ln w="19050" cap="rnd">
              <a:solidFill>
                <a:schemeClr val="accent5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upGrad Logo Download- The Logo Finder">
            <a:extLst>
              <a:ext uri="{FF2B5EF4-FFF2-40B4-BE49-F238E27FC236}">
                <a16:creationId xmlns:a16="http://schemas.microsoft.com/office/drawing/2014/main" id="{454B2931-0A32-4972-8455-335CD19D8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629" y="6114332"/>
            <a:ext cx="1187344" cy="63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69DAAF9-044B-8233-3F2B-7198FEDC1E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84" t="24817" r="-231" b="26578"/>
          <a:stretch/>
        </p:blipFill>
        <p:spPr>
          <a:xfrm>
            <a:off x="4604774" y="6160879"/>
            <a:ext cx="1909007" cy="6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1176300" y="2783942"/>
            <a:ext cx="2744525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Data Analyst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B3CF7-DDFC-4C2F-AC4B-E80A56BE6723}"/>
              </a:ext>
            </a:extLst>
          </p:cNvPr>
          <p:cNvSpPr txBox="1"/>
          <p:nvPr/>
        </p:nvSpPr>
        <p:spPr>
          <a:xfrm>
            <a:off x="4749136" y="2783942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417B85"/>
                </a:solidFill>
                <a:latin typeface="+mj-lt"/>
              </a:rPr>
              <a:t>Machine Learning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78878-EB9E-4CAC-9AAC-BE32ABB81448}"/>
              </a:ext>
            </a:extLst>
          </p:cNvPr>
          <p:cNvSpPr txBox="1"/>
          <p:nvPr/>
        </p:nvSpPr>
        <p:spPr>
          <a:xfrm>
            <a:off x="8321973" y="2783940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+mj-lt"/>
              </a:rPr>
              <a:t>Business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D491-4A3D-4CFB-AECA-8E0162A07413}"/>
              </a:ext>
            </a:extLst>
          </p:cNvPr>
          <p:cNvSpPr txBox="1"/>
          <p:nvPr/>
        </p:nvSpPr>
        <p:spPr>
          <a:xfrm>
            <a:off x="4749136" y="5408808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+mj-lt"/>
              </a:rPr>
              <a:t>Data Scientist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821429-072D-4ECA-9F93-ABFDADDB72BB}"/>
              </a:ext>
            </a:extLst>
          </p:cNvPr>
          <p:cNvSpPr/>
          <p:nvPr/>
        </p:nvSpPr>
        <p:spPr>
          <a:xfrm>
            <a:off x="2066032" y="1744141"/>
            <a:ext cx="965063" cy="9374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543E238-638E-4F32-A1FC-B3BB2E077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881" y="1905176"/>
            <a:ext cx="615361" cy="615361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B0C2258-CCE6-4803-ABAE-203E68684097}"/>
              </a:ext>
            </a:extLst>
          </p:cNvPr>
          <p:cNvSpPr/>
          <p:nvPr/>
        </p:nvSpPr>
        <p:spPr>
          <a:xfrm>
            <a:off x="5638868" y="1744141"/>
            <a:ext cx="965063" cy="93743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563F368-407B-486A-81FD-FC48726F9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591" y="1919866"/>
            <a:ext cx="608205" cy="608205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942202D8-41EA-471F-B18F-24625DF4A461}"/>
              </a:ext>
            </a:extLst>
          </p:cNvPr>
          <p:cNvSpPr/>
          <p:nvPr/>
        </p:nvSpPr>
        <p:spPr>
          <a:xfrm>
            <a:off x="9211705" y="1744141"/>
            <a:ext cx="965063" cy="93743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3E337F1-12F7-4A14-A219-790FFB8C0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205" y="1871938"/>
            <a:ext cx="704059" cy="704059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A7D6C25C-DAF7-4B5F-8F2F-60B13DD7FE39}"/>
              </a:ext>
            </a:extLst>
          </p:cNvPr>
          <p:cNvSpPr/>
          <p:nvPr/>
        </p:nvSpPr>
        <p:spPr>
          <a:xfrm>
            <a:off x="5638868" y="4369009"/>
            <a:ext cx="965063" cy="9374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6B4FBBF-8BCA-4B3B-9FFF-BDA52EC1DA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427" y="4415219"/>
            <a:ext cx="772531" cy="77253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BC773DC-C755-4CF4-8618-1A3E4191D2BC}"/>
              </a:ext>
            </a:extLst>
          </p:cNvPr>
          <p:cNvGrpSpPr/>
          <p:nvPr/>
        </p:nvGrpSpPr>
        <p:grpSpPr>
          <a:xfrm>
            <a:off x="4804974" y="3135210"/>
            <a:ext cx="2210061" cy="713399"/>
            <a:chOff x="4804974" y="3135210"/>
            <a:chExt cx="2210061" cy="713399"/>
          </a:xfrm>
        </p:grpSpPr>
        <p:pic>
          <p:nvPicPr>
            <p:cNvPr id="43" name="Picture 20" descr="The Python Logo | Python Software Foundation">
              <a:extLst>
                <a:ext uri="{FF2B5EF4-FFF2-40B4-BE49-F238E27FC236}">
                  <a16:creationId xmlns:a16="http://schemas.microsoft.com/office/drawing/2014/main" id="{29EA096C-FDD4-4C9A-AE05-7A9517F21A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2" t="9537" r="11528" b="24716"/>
            <a:stretch/>
          </p:blipFill>
          <p:spPr bwMode="auto">
            <a:xfrm>
              <a:off x="4804974" y="3171448"/>
              <a:ext cx="1124065" cy="320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2" descr="File:Apache Spark logo.svg - Wikimedia Commons">
              <a:extLst>
                <a:ext uri="{FF2B5EF4-FFF2-40B4-BE49-F238E27FC236}">
                  <a16:creationId xmlns:a16="http://schemas.microsoft.com/office/drawing/2014/main" id="{0615C4EB-E58E-48E0-A1B0-CE9DD6782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548" y="3489983"/>
              <a:ext cx="690288" cy="35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4" descr="File:R logo.svg - Wikimedia Commons">
              <a:extLst>
                <a:ext uri="{FF2B5EF4-FFF2-40B4-BE49-F238E27FC236}">
                  <a16:creationId xmlns:a16="http://schemas.microsoft.com/office/drawing/2014/main" id="{4FEC6F4F-2433-442B-AEE6-71C40A238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7280" y="3135210"/>
              <a:ext cx="457755" cy="354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28B16D-CBBA-41D1-BDC2-A2036057546C}"/>
              </a:ext>
            </a:extLst>
          </p:cNvPr>
          <p:cNvGrpSpPr/>
          <p:nvPr/>
        </p:nvGrpSpPr>
        <p:grpSpPr>
          <a:xfrm>
            <a:off x="8753987" y="3143757"/>
            <a:ext cx="1693811" cy="847218"/>
            <a:chOff x="8753987" y="3143757"/>
            <a:chExt cx="1693811" cy="847218"/>
          </a:xfrm>
        </p:grpSpPr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D14F5A-708E-4EC4-939A-7AA6EDEA7746}"/>
              </a:ext>
            </a:extLst>
          </p:cNvPr>
          <p:cNvGrpSpPr/>
          <p:nvPr/>
        </p:nvGrpSpPr>
        <p:grpSpPr>
          <a:xfrm>
            <a:off x="5569902" y="5684849"/>
            <a:ext cx="1030987" cy="1066743"/>
            <a:chOff x="5569902" y="5684849"/>
            <a:chExt cx="1030987" cy="1066743"/>
          </a:xfrm>
        </p:grpSpPr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5569902" y="6420026"/>
              <a:ext cx="585721" cy="284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6227167" y="6396643"/>
              <a:ext cx="373722" cy="354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UpGrad Logos &amp;amp; Brand Assets | Brandfetch">
              <a:extLst>
                <a:ext uri="{FF2B5EF4-FFF2-40B4-BE49-F238E27FC236}">
                  <a16:creationId xmlns:a16="http://schemas.microsoft.com/office/drawing/2014/main" id="{F26D8221-3581-4C3D-A6BE-9F917B65E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346" y="5684849"/>
              <a:ext cx="502691" cy="267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8392FA6-6A74-494A-B558-DE3E9648FA0B}"/>
              </a:ext>
            </a:extLst>
          </p:cNvPr>
          <p:cNvGrpSpPr/>
          <p:nvPr/>
        </p:nvGrpSpPr>
        <p:grpSpPr>
          <a:xfrm>
            <a:off x="1117952" y="3132532"/>
            <a:ext cx="2565707" cy="825793"/>
            <a:chOff x="1117952" y="3132532"/>
            <a:chExt cx="2565707" cy="825793"/>
          </a:xfrm>
        </p:grpSpPr>
        <p:pic>
          <p:nvPicPr>
            <p:cNvPr id="36" name="Picture 2" descr="Download Google Cloud Platform (GCP) Logo in SVG Vector or PNG File Format  - Logo.wine">
              <a:extLst>
                <a:ext uri="{FF2B5EF4-FFF2-40B4-BE49-F238E27FC236}">
                  <a16:creationId xmlns:a16="http://schemas.microsoft.com/office/drawing/2014/main" id="{F6C52FB6-B418-4FFD-903D-649BB2B11D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8" t="39412" r="1225" b="39795"/>
            <a:stretch/>
          </p:blipFill>
          <p:spPr bwMode="auto">
            <a:xfrm>
              <a:off x="1117952" y="3226650"/>
              <a:ext cx="1421884" cy="22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Microsoft Azure Logo – Penthara Technologies">
              <a:extLst>
                <a:ext uri="{FF2B5EF4-FFF2-40B4-BE49-F238E27FC236}">
                  <a16:creationId xmlns:a16="http://schemas.microsoft.com/office/drawing/2014/main" id="{49005FD5-13D6-4584-9B7C-55289720D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" t="21980" r="1662" b="18563"/>
            <a:stretch/>
          </p:blipFill>
          <p:spPr bwMode="auto">
            <a:xfrm>
              <a:off x="2614807" y="3618092"/>
              <a:ext cx="1068852" cy="329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Amazon Web Services (AWS) – Logos Download">
              <a:extLst>
                <a:ext uri="{FF2B5EF4-FFF2-40B4-BE49-F238E27FC236}">
                  <a16:creationId xmlns:a16="http://schemas.microsoft.com/office/drawing/2014/main" id="{F39926A6-2463-47E6-9BC6-C31691FC0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3441" y="3132532"/>
              <a:ext cx="915066" cy="398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File:Sql data base with logo.png - Wikimedia Commons">
              <a:extLst>
                <a:ext uri="{FF2B5EF4-FFF2-40B4-BE49-F238E27FC236}">
                  <a16:creationId xmlns:a16="http://schemas.microsoft.com/office/drawing/2014/main" id="{3E3F8E2B-7FC6-4647-A7AC-7BE8E3C76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230" y="3568354"/>
              <a:ext cx="835651" cy="389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A4613A0-451A-429C-847A-43CB69114E1B}"/>
              </a:ext>
            </a:extLst>
          </p:cNvPr>
          <p:cNvSpPr txBox="1"/>
          <p:nvPr/>
        </p:nvSpPr>
        <p:spPr>
          <a:xfrm>
            <a:off x="396852" y="283882"/>
            <a:ext cx="10959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FAQs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BE54C9-AA0A-4901-9419-3EE7DE32581D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AB0789-B12D-4988-8900-482AE860807D}"/>
              </a:ext>
            </a:extLst>
          </p:cNvPr>
          <p:cNvSpPr txBox="1"/>
          <p:nvPr/>
        </p:nvSpPr>
        <p:spPr>
          <a:xfrm>
            <a:off x="396852" y="2320485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What if UpGrad stops responding after I register?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32038D-E433-461F-BDDE-D54A5789326A}"/>
              </a:ext>
            </a:extLst>
          </p:cNvPr>
          <p:cNvSpPr txBox="1"/>
          <p:nvPr/>
        </p:nvSpPr>
        <p:spPr>
          <a:xfrm>
            <a:off x="396851" y="1413692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Will UpGrad give me a job?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2ECCAD-B487-4C85-9477-A2870DBA19D3}"/>
              </a:ext>
            </a:extLst>
          </p:cNvPr>
          <p:cNvSpPr txBox="1"/>
          <p:nvPr/>
        </p:nvSpPr>
        <p:spPr>
          <a:xfrm>
            <a:off x="396851" y="3227278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What is the difference from doing a course offline or abroad?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3B56AB-874C-4C3B-82FC-D942491BCC56}"/>
              </a:ext>
            </a:extLst>
          </p:cNvPr>
          <p:cNvSpPr txBox="1"/>
          <p:nvPr/>
        </p:nvSpPr>
        <p:spPr>
          <a:xfrm>
            <a:off x="380988" y="5324917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When should I do the course?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D4C29-27E1-CF48-37D5-DA3753EF1274}"/>
              </a:ext>
            </a:extLst>
          </p:cNvPr>
          <p:cNvSpPr txBox="1"/>
          <p:nvPr/>
        </p:nvSpPr>
        <p:spPr>
          <a:xfrm>
            <a:off x="396851" y="3999098"/>
            <a:ext cx="9792177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Why is there a sudden demand for Data Science and why is it               </a:t>
            </a:r>
            <a:r>
              <a:rPr lang="en-US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crucial for non-technical domains as well?</a:t>
            </a:r>
          </a:p>
        </p:txBody>
      </p:sp>
    </p:spTree>
    <p:extLst>
      <p:ext uri="{BB962C8B-B14F-4D97-AF65-F5344CB8AC3E}">
        <p14:creationId xmlns:p14="http://schemas.microsoft.com/office/powerpoint/2010/main" val="28160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E506AB-66A1-474D-B1CC-ECA27BF3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11" y="4300611"/>
            <a:ext cx="2219177" cy="2219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2DC9E-DEA5-42E4-896C-93721D74A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" y="1461988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1" y="283882"/>
            <a:ext cx="1083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Optimization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705CE4-7D19-43E3-AB49-26DEE1376A0A}"/>
              </a:ext>
            </a:extLst>
          </p:cNvPr>
          <p:cNvGrpSpPr/>
          <p:nvPr/>
        </p:nvGrpSpPr>
        <p:grpSpPr>
          <a:xfrm>
            <a:off x="346764" y="1525911"/>
            <a:ext cx="4536677" cy="524783"/>
            <a:chOff x="346764" y="1525911"/>
            <a:chExt cx="4536677" cy="524783"/>
          </a:xfrm>
        </p:grpSpPr>
        <p:pic>
          <p:nvPicPr>
            <p:cNvPr id="39" name="Picture 2" descr="Linkedin - Free social media icons">
              <a:extLst>
                <a:ext uri="{FF2B5EF4-FFF2-40B4-BE49-F238E27FC236}">
                  <a16:creationId xmlns:a16="http://schemas.microsoft.com/office/drawing/2014/main" id="{B05F7F5E-A0D0-42EF-824C-F3DEF670B8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30" t="-1031" r="23755"/>
            <a:stretch/>
          </p:blipFill>
          <p:spPr bwMode="auto">
            <a:xfrm>
              <a:off x="346764" y="1608098"/>
              <a:ext cx="408886" cy="408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Medium logo | Logok">
              <a:extLst>
                <a:ext uri="{FF2B5EF4-FFF2-40B4-BE49-F238E27FC236}">
                  <a16:creationId xmlns:a16="http://schemas.microsoft.com/office/drawing/2014/main" id="{C7E948CD-B777-4F4A-925E-11FD5B95E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31" t="28005" r="19918" b="27804"/>
            <a:stretch/>
          </p:blipFill>
          <p:spPr bwMode="auto">
            <a:xfrm>
              <a:off x="1044105" y="1628744"/>
              <a:ext cx="595713" cy="327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Github Logo - Free social media icons">
              <a:extLst>
                <a:ext uri="{FF2B5EF4-FFF2-40B4-BE49-F238E27FC236}">
                  <a16:creationId xmlns:a16="http://schemas.microsoft.com/office/drawing/2014/main" id="{7E59B895-1A33-4E72-AF1D-64B08220E1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9331" y="1590199"/>
              <a:ext cx="444110" cy="44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MonkeyLearn · GitHub">
              <a:extLst>
                <a:ext uri="{FF2B5EF4-FFF2-40B4-BE49-F238E27FC236}">
                  <a16:creationId xmlns:a16="http://schemas.microsoft.com/office/drawing/2014/main" id="{531F1213-583D-4E39-BC97-B07B132563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4724" y="1525911"/>
              <a:ext cx="595713" cy="524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Glassdoor - Wikipedia">
              <a:extLst>
                <a:ext uri="{FF2B5EF4-FFF2-40B4-BE49-F238E27FC236}">
                  <a16:creationId xmlns:a16="http://schemas.microsoft.com/office/drawing/2014/main" id="{A25E28FA-A1B1-4AC3-92F0-DD045BA967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984" y="1550885"/>
              <a:ext cx="609988" cy="48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Google Logo transparent PNG - StickPNG">
              <a:extLst>
                <a:ext uri="{FF2B5EF4-FFF2-40B4-BE49-F238E27FC236}">
                  <a16:creationId xmlns:a16="http://schemas.microsoft.com/office/drawing/2014/main" id="{F3F36BEB-EC13-45EF-A6D5-20CAE6D1F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119" y="1662820"/>
              <a:ext cx="884168" cy="298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741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733176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 / Roles in Data Science?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49628" y="2620985"/>
            <a:ext cx="99668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and comparison of an Online Degree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build your profile to move into 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9C09C5-B423-BEC2-D519-5FF1C5CE0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176" y="2393905"/>
            <a:ext cx="3105285" cy="207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59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BAEBFE7-5EA0-4E87-97E7-C0416E8D1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198" y="6341931"/>
            <a:ext cx="1864802" cy="516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479779" y="5363941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C7CEE8C-AE93-4A7E-BD93-E4C2DB66F99F}"/>
              </a:ext>
            </a:extLst>
          </p:cNvPr>
          <p:cNvSpPr/>
          <p:nvPr/>
        </p:nvSpPr>
        <p:spPr>
          <a:xfrm>
            <a:off x="479779" y="5423771"/>
            <a:ext cx="5051552" cy="72551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80E018-C315-92BD-332E-836EFF927A43}"/>
              </a:ext>
            </a:extLst>
          </p:cNvPr>
          <p:cNvGrpSpPr/>
          <p:nvPr/>
        </p:nvGrpSpPr>
        <p:grpSpPr>
          <a:xfrm>
            <a:off x="280210" y="277817"/>
            <a:ext cx="8571710" cy="1507371"/>
            <a:chOff x="419890" y="465848"/>
            <a:chExt cx="8571710" cy="15073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E3BEA2-3A66-D355-3D02-F6F6785F48A0}"/>
                </a:ext>
              </a:extLst>
            </p:cNvPr>
            <p:cNvSpPr txBox="1"/>
            <p:nvPr/>
          </p:nvSpPr>
          <p:spPr>
            <a:xfrm>
              <a:off x="558186" y="465848"/>
              <a:ext cx="843341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Benefits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Value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of pursuing a</a:t>
              </a:r>
            </a:p>
            <a:p>
              <a:pPr lvl="0">
                <a:defRPr/>
              </a:pPr>
              <a:r>
                <a:rPr lang="en-US" sz="3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Master’s in Data Science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29EAE6-DB92-D575-D625-CA6C2FDADB06}"/>
                </a:ext>
              </a:extLst>
            </p:cNvPr>
            <p:cNvSpPr txBox="1"/>
            <p:nvPr/>
          </p:nvSpPr>
          <p:spPr>
            <a:xfrm>
              <a:off x="558186" y="1603887"/>
              <a:ext cx="525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Anish Mahapatra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37AD02-6B14-F134-4AE5-06711977209C}"/>
                </a:ext>
              </a:extLst>
            </p:cNvPr>
            <p:cNvSpPr/>
            <p:nvPr/>
          </p:nvSpPr>
          <p:spPr>
            <a:xfrm>
              <a:off x="419890" y="1667447"/>
              <a:ext cx="56699" cy="24643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9607F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06EFF7-177B-60FC-013F-6608AD1ED22A}"/>
                </a:ext>
              </a:extLst>
            </p:cNvPr>
            <p:cNvSpPr/>
            <p:nvPr/>
          </p:nvSpPr>
          <p:spPr>
            <a:xfrm>
              <a:off x="419890" y="491316"/>
              <a:ext cx="56699" cy="93125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E5F872A-84D2-0945-C1AF-5BEB9B30D4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2691" y="1541419"/>
              <a:ext cx="6878932" cy="1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733176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 / Roles in Data Science?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49628" y="2620985"/>
            <a:ext cx="99668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and comparison of an Online Degree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build your profile to move into 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1160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Introduction: Am I worth your time?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3694894" y="6177530"/>
            <a:ext cx="4082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217622" y="3991283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Lead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EE4F4D-FEC0-4DE9-92A7-1142456D2124}"/>
              </a:ext>
            </a:extLst>
          </p:cNvPr>
          <p:cNvGrpSpPr/>
          <p:nvPr/>
        </p:nvGrpSpPr>
        <p:grpSpPr>
          <a:xfrm>
            <a:off x="6275232" y="4475168"/>
            <a:ext cx="4945037" cy="1017902"/>
            <a:chOff x="7246963" y="5556216"/>
            <a:chExt cx="4752204" cy="9125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B530404-8E05-462C-8846-5E21E39535A5}"/>
                </a:ext>
              </a:extLst>
            </p:cNvPr>
            <p:cNvGrpSpPr/>
            <p:nvPr/>
          </p:nvGrpSpPr>
          <p:grpSpPr>
            <a:xfrm>
              <a:off x="7545283" y="5570803"/>
              <a:ext cx="4380831" cy="897969"/>
              <a:chOff x="7545283" y="5570803"/>
              <a:chExt cx="4380831" cy="897969"/>
            </a:xfrm>
          </p:grpSpPr>
          <p:pic>
            <p:nvPicPr>
              <p:cNvPr id="2050" name="Picture 2" descr="International Institute of Information Technology, Bangalore - Wikipedia">
                <a:extLst>
                  <a:ext uri="{FF2B5EF4-FFF2-40B4-BE49-F238E27FC236}">
                    <a16:creationId xmlns:a16="http://schemas.microsoft.com/office/drawing/2014/main" id="{5DDAA93B-B836-48AA-A725-F7A0AC81A6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52874" y="5661249"/>
                <a:ext cx="825500" cy="675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King&amp;#39;s College London Clinical Research Fellowship 2021 | Opportunity Desk">
                <a:extLst>
                  <a:ext uri="{FF2B5EF4-FFF2-40B4-BE49-F238E27FC236}">
                    <a16:creationId xmlns:a16="http://schemas.microsoft.com/office/drawing/2014/main" id="{84A6F731-F67D-4675-A915-71FAE1B1D0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5283" y="5742302"/>
                <a:ext cx="1030417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Manipal Academy of Higher Education (MAHEMET) My Careers View - India&amp;#39;s  Best College, School and Consultant">
                <a:extLst>
                  <a:ext uri="{FF2B5EF4-FFF2-40B4-BE49-F238E27FC236}">
                    <a16:creationId xmlns:a16="http://schemas.microsoft.com/office/drawing/2014/main" id="{0A9DF6BE-3E93-4F7D-A5B7-0A7F48AD1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7643" y="5729619"/>
                <a:ext cx="548493" cy="548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Liverpool John Moores University - Rankings, Courses, Acceptance Rate">
                <a:extLst>
                  <a:ext uri="{FF2B5EF4-FFF2-40B4-BE49-F238E27FC236}">
                    <a16:creationId xmlns:a16="http://schemas.microsoft.com/office/drawing/2014/main" id="{A8D7814D-E5D1-42D5-8152-3A796B6238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95951" y="5738397"/>
                <a:ext cx="1301135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 descr="Decision Sciences | Data Analytics Firm | Business Analytics Consulting | Mu  Sigma">
                <a:extLst>
                  <a:ext uri="{FF2B5EF4-FFF2-40B4-BE49-F238E27FC236}">
                    <a16:creationId xmlns:a16="http://schemas.microsoft.com/office/drawing/2014/main" id="{2E1B8F8A-E6C2-4439-8AE7-CC683DAE1D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29085" y="5697760"/>
                <a:ext cx="892171" cy="771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282F46-A8BC-4545-9816-24CD5214F82D}"/>
                  </a:ext>
                </a:extLst>
              </p:cNvPr>
              <p:cNvSpPr/>
              <p:nvPr/>
            </p:nvSpPr>
            <p:spPr>
              <a:xfrm>
                <a:off x="7713012" y="5570803"/>
                <a:ext cx="4213102" cy="785151"/>
              </a:xfrm>
              <a:prstGeom prst="rect">
                <a:avLst/>
              </a:prstGeom>
              <a:solidFill>
                <a:schemeClr val="bg1">
                  <a:alpha val="18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B8BC6AF-9A6B-46DF-9CB9-BC6FECD39643}"/>
                </a:ext>
              </a:extLst>
            </p:cNvPr>
            <p:cNvSpPr/>
            <p:nvPr/>
          </p:nvSpPr>
          <p:spPr>
            <a:xfrm>
              <a:off x="7246963" y="5556216"/>
              <a:ext cx="4752204" cy="747099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8E2EB55-00B2-4320-9B62-7F3F4CD91719}"/>
              </a:ext>
            </a:extLst>
          </p:cNvPr>
          <p:cNvSpPr txBox="1"/>
          <p:nvPr/>
        </p:nvSpPr>
        <p:spPr>
          <a:xfrm>
            <a:off x="8192499" y="1094278"/>
            <a:ext cx="3806668" cy="26560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Mentored over </a:t>
            </a:r>
            <a:r>
              <a:rPr lang="en-US" sz="1333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2000+ </a:t>
            </a: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 Data Scientist at a </a:t>
            </a:r>
            <a:r>
              <a:rPr lang="en-US" sz="1333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Fortune 200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Writer, Teacher, Webinar Expert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Consultant to multiple </a:t>
            </a:r>
            <a:r>
              <a:rPr lang="en-US" sz="1333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Fortune 500 </a:t>
            </a: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companies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 Matter Expert in multiple ML &amp; Data Science Topics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28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PGD from </a:t>
            </a:r>
            <a:r>
              <a:rPr lang="en-US" sz="128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IIIT Bangalore </a:t>
            </a:r>
            <a:r>
              <a:rPr lang="en-US" sz="128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US" sz="128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years </a:t>
            </a: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experience in Data Science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8FE2-9BB1-4AF8-9CC6-AC7AEB97E3C3}"/>
              </a:ext>
            </a:extLst>
          </p:cNvPr>
          <p:cNvSpPr/>
          <p:nvPr/>
        </p:nvSpPr>
        <p:spPr>
          <a:xfrm>
            <a:off x="684410" y="4532120"/>
            <a:ext cx="5051552" cy="33892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DE6C4C-F0C7-4835-945E-0CD4B59EA1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741"/>
            <a:ext cx="8142807" cy="247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1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9397E4-6947-46B4-BB04-5E191C31BE25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CCE150-A20F-4CC2-AFE6-19EF2071372C}"/>
                </a:ext>
              </a:extLst>
            </p:cNvPr>
            <p:cNvGrpSpPr/>
            <p:nvPr/>
          </p:nvGrpSpPr>
          <p:grpSpPr>
            <a:xfrm>
              <a:off x="743484" y="1509529"/>
              <a:ext cx="3177341" cy="1922839"/>
              <a:chOff x="743484" y="1509529"/>
              <a:chExt cx="3177341" cy="1922839"/>
            </a:xfrm>
          </p:grpSpPr>
          <p:grpSp>
            <p:nvGrpSpPr>
              <p:cNvPr id="24" name="Group 30">
                <a:extLst>
                  <a:ext uri="{FF2B5EF4-FFF2-40B4-BE49-F238E27FC236}">
                    <a16:creationId xmlns:a16="http://schemas.microsoft.com/office/drawing/2014/main" id="{9BF63E98-6387-4148-AACE-C99621618F5E}"/>
                  </a:ext>
                </a:extLst>
              </p:cNvPr>
              <p:cNvGrpSpPr/>
              <p:nvPr/>
            </p:nvGrpSpPr>
            <p:grpSpPr>
              <a:xfrm>
                <a:off x="1176300" y="2783943"/>
                <a:ext cx="2744525" cy="648425"/>
                <a:chOff x="863323" y="1992704"/>
                <a:chExt cx="2058394" cy="486318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D89197B-77E7-455A-9D1A-E24439576A14}"/>
                    </a:ext>
                  </a:extLst>
                </p:cNvPr>
                <p:cNvSpPr txBox="1"/>
                <p:nvPr/>
              </p:nvSpPr>
              <p:spPr>
                <a:xfrm>
                  <a:off x="863323" y="1992704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Mathematics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0603662-A235-4DA9-A070-AF07092D7DA1}"/>
                    </a:ext>
                  </a:extLst>
                </p:cNvPr>
                <p:cNvSpPr txBox="1"/>
                <p:nvPr/>
              </p:nvSpPr>
              <p:spPr>
                <a:xfrm>
                  <a:off x="863323" y="2171342"/>
                  <a:ext cx="2058394" cy="3076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Understanding the fundamentals of Data Science requires mathematics</a:t>
                  </a:r>
                </a:p>
              </p:txBody>
            </p:sp>
          </p:grpSp>
          <p:sp>
            <p:nvSpPr>
              <p:cNvPr id="44" name="Text Placeholder 3">
                <a:extLst>
                  <a:ext uri="{FF2B5EF4-FFF2-40B4-BE49-F238E27FC236}">
                    <a16:creationId xmlns:a16="http://schemas.microsoft.com/office/drawing/2014/main" id="{B92452D7-6EFA-48DA-B9C1-89EBAD2C6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484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26" name="Picture 2" descr="https://cdn-icons-png.flaticon.com/512/3680/3680473.png">
              <a:extLst>
                <a:ext uri="{FF2B5EF4-FFF2-40B4-BE49-F238E27FC236}">
                  <a16:creationId xmlns:a16="http://schemas.microsoft.com/office/drawing/2014/main" id="{1470884B-CC15-41B2-A37E-F3C8DCFACA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930" y="1939935"/>
              <a:ext cx="525264" cy="5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43B3B15-C408-4C2D-B14A-7272771BD25A}"/>
              </a:ext>
            </a:extLst>
          </p:cNvPr>
          <p:cNvGrpSpPr/>
          <p:nvPr/>
        </p:nvGrpSpPr>
        <p:grpSpPr>
          <a:xfrm>
            <a:off x="4451675" y="1529737"/>
            <a:ext cx="3122056" cy="1913555"/>
            <a:chOff x="4451675" y="1529737"/>
            <a:chExt cx="3122056" cy="191355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D5AC0E9-65A2-4E3B-A55C-02AC5B5D7AF1}"/>
                </a:ext>
              </a:extLst>
            </p:cNvPr>
            <p:cNvGrpSpPr/>
            <p:nvPr/>
          </p:nvGrpSpPr>
          <p:grpSpPr>
            <a:xfrm>
              <a:off x="4451675" y="1529737"/>
              <a:ext cx="3122056" cy="1913555"/>
              <a:chOff x="4451675" y="1529737"/>
              <a:chExt cx="3122056" cy="1913555"/>
            </a:xfrm>
          </p:grpSpPr>
          <p:sp>
            <p:nvSpPr>
              <p:cNvPr id="45" name="Text Placeholder 3">
                <a:extLst>
                  <a:ext uri="{FF2B5EF4-FFF2-40B4-BE49-F238E27FC236}">
                    <a16:creationId xmlns:a16="http://schemas.microsoft.com/office/drawing/2014/main" id="{40EAD5D2-6885-4F25-AF8D-3772429AF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1675" y="1529737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E79667F-79AF-40D3-A63A-A3BCDFFA2A1E}"/>
                  </a:ext>
                </a:extLst>
              </p:cNvPr>
              <p:cNvGrpSpPr/>
              <p:nvPr/>
            </p:nvGrpSpPr>
            <p:grpSpPr>
              <a:xfrm>
                <a:off x="4829206" y="1755067"/>
                <a:ext cx="2744525" cy="1688225"/>
                <a:chOff x="4749136" y="1744141"/>
                <a:chExt cx="2744525" cy="1688225"/>
              </a:xfrm>
            </p:grpSpPr>
            <p:grpSp>
              <p:nvGrpSpPr>
                <p:cNvPr id="28" name="Group 31">
                  <a:extLst>
                    <a:ext uri="{FF2B5EF4-FFF2-40B4-BE49-F238E27FC236}">
                      <a16:creationId xmlns:a16="http://schemas.microsoft.com/office/drawing/2014/main" id="{A805C287-EBBE-4235-9422-9FD9D9EEB494}"/>
                    </a:ext>
                  </a:extLst>
                </p:cNvPr>
                <p:cNvGrpSpPr/>
                <p:nvPr/>
              </p:nvGrpSpPr>
              <p:grpSpPr>
                <a:xfrm>
                  <a:off x="4749136" y="2783942"/>
                  <a:ext cx="2744525" cy="648424"/>
                  <a:chOff x="3542950" y="1992705"/>
                  <a:chExt cx="2058394" cy="486318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01B3CF7-DDFC-4C2F-AC4B-E80A56BE6723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1992705"/>
                    <a:ext cx="2058394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417B8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Business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8CD03E8-F530-48FF-A2D3-B4B6E103E17A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2171342"/>
                    <a:ext cx="2058394" cy="3076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1219170">
                      <a:spcBef>
                        <a:spcPct val="20000"/>
                      </a:spcBef>
                      <a:defRPr/>
                    </a:pPr>
                    <a:r>
                      <a:rPr lang="en-US" sz="1333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Business is the core of every Data Science problem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65D925-9808-4238-8D89-F0778A419B4C}"/>
                    </a:ext>
                  </a:extLst>
                </p:cNvPr>
                <p:cNvSpPr/>
                <p:nvPr/>
              </p:nvSpPr>
              <p:spPr>
                <a:xfrm>
                  <a:off x="5627950" y="1744141"/>
                  <a:ext cx="965063" cy="937433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1028" name="Picture 4" descr="https://cdn-icons-png.flaticon.com/512/3135/3135727.png">
              <a:extLst>
                <a:ext uri="{FF2B5EF4-FFF2-40B4-BE49-F238E27FC236}">
                  <a16:creationId xmlns:a16="http://schemas.microsoft.com/office/drawing/2014/main" id="{08C23DB2-DB0B-4B30-909D-702C98391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356" y="1972372"/>
              <a:ext cx="460389" cy="460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6ED6B2F-9E78-4E9E-A6B9-B7D6B9B59506}"/>
              </a:ext>
            </a:extLst>
          </p:cNvPr>
          <p:cNvGrpSpPr/>
          <p:nvPr/>
        </p:nvGrpSpPr>
        <p:grpSpPr>
          <a:xfrm>
            <a:off x="7925462" y="1509529"/>
            <a:ext cx="3374782" cy="1922837"/>
            <a:chOff x="7925462" y="1509529"/>
            <a:chExt cx="3374782" cy="192283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374782" cy="1922837"/>
              <a:chOff x="7925462" y="1509529"/>
              <a:chExt cx="3374782" cy="1922837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170446" y="2783940"/>
                <a:ext cx="3129798" cy="648426"/>
                <a:chOff x="6108934" y="1992707"/>
                <a:chExt cx="2347349" cy="486320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184482" y="1992707"/>
                  <a:ext cx="219625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Technology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108934" y="2171346"/>
                  <a:ext cx="2347349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Evolving technology is what keeps Data Science ahead of every other industry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30" name="Picture 6" descr="https://cdn-icons-png.flaticon.com/512/752/752646.png">
              <a:extLst>
                <a:ext uri="{FF2B5EF4-FFF2-40B4-BE49-F238E27FC236}">
                  <a16:creationId xmlns:a16="http://schemas.microsoft.com/office/drawing/2014/main" id="{D1FDCF44-87DE-4CDE-BF6F-CB29AB4D18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8298" y="1939935"/>
              <a:ext cx="525264" cy="5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ntroduction To Data Science. What is Data Science? | by Rashal Ismath |  Analytics Vidhya | Medium">
            <a:extLst>
              <a:ext uri="{FF2B5EF4-FFF2-40B4-BE49-F238E27FC236}">
                <a16:creationId xmlns:a16="http://schemas.microsoft.com/office/drawing/2014/main" id="{BB495D86-F73F-4985-8E00-DD3BFBE2D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155" y="3597593"/>
            <a:ext cx="34766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3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00220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Career Opportunities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B4C03-6B67-416A-808A-3EDA0509A4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5"/>
          <a:stretch/>
        </p:blipFill>
        <p:spPr>
          <a:xfrm>
            <a:off x="1752050" y="1046400"/>
            <a:ext cx="8687900" cy="552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681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Data Science help in every Domain?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CCE150-A20F-4CC2-AFE6-19EF2071372C}"/>
              </a:ext>
            </a:extLst>
          </p:cNvPr>
          <p:cNvGrpSpPr/>
          <p:nvPr/>
        </p:nvGrpSpPr>
        <p:grpSpPr>
          <a:xfrm>
            <a:off x="755650" y="1178111"/>
            <a:ext cx="3177341" cy="1922839"/>
            <a:chOff x="743484" y="1509529"/>
            <a:chExt cx="3177341" cy="1922839"/>
          </a:xfrm>
        </p:grpSpPr>
        <p:grpSp>
          <p:nvGrpSpPr>
            <p:cNvPr id="24" name="Group 30">
              <a:extLst>
                <a:ext uri="{FF2B5EF4-FFF2-40B4-BE49-F238E27FC236}">
                  <a16:creationId xmlns:a16="http://schemas.microsoft.com/office/drawing/2014/main" id="{9BF63E98-6387-4148-AACE-C99621618F5E}"/>
                </a:ext>
              </a:extLst>
            </p:cNvPr>
            <p:cNvGrpSpPr/>
            <p:nvPr/>
          </p:nvGrpSpPr>
          <p:grpSpPr>
            <a:xfrm>
              <a:off x="1176300" y="2783943"/>
              <a:ext cx="2744525" cy="648425"/>
              <a:chOff x="863323" y="1992704"/>
              <a:chExt cx="2058394" cy="48631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89197B-77E7-455A-9D1A-E24439576A14}"/>
                  </a:ext>
                </a:extLst>
              </p:cNvPr>
              <p:cNvSpPr txBox="1"/>
              <p:nvPr/>
            </p:nvSpPr>
            <p:spPr>
              <a:xfrm>
                <a:off x="863323" y="1992704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Relevance in the future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03662-A235-4DA9-A070-AF07092D7DA1}"/>
                  </a:ext>
                </a:extLst>
              </p:cNvPr>
              <p:cNvSpPr txBox="1"/>
              <p:nvPr/>
            </p:nvSpPr>
            <p:spPr>
              <a:xfrm>
                <a:off x="863323" y="2171342"/>
                <a:ext cx="2058394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Companies are building and growing in Data and it is the future.</a:t>
                </a:r>
              </a:p>
            </p:txBody>
          </p:sp>
        </p:grp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B3075C-2EA3-4FB4-8A9B-84032EB8DBEA}"/>
                </a:ext>
              </a:extLst>
            </p:cNvPr>
            <p:cNvGrpSpPr/>
            <p:nvPr/>
          </p:nvGrpSpPr>
          <p:grpSpPr>
            <a:xfrm>
              <a:off x="2066032" y="1744141"/>
              <a:ext cx="965063" cy="937433"/>
              <a:chOff x="2066032" y="1744141"/>
              <a:chExt cx="965063" cy="93743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A13CBCB-9230-4E0B-984B-AD322C7E3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5736" y="1814767"/>
                <a:ext cx="713304" cy="713304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5AC0E9-65A2-4E3B-A55C-02AC5B5D7AF1}"/>
              </a:ext>
            </a:extLst>
          </p:cNvPr>
          <p:cNvGrpSpPr/>
          <p:nvPr/>
        </p:nvGrpSpPr>
        <p:grpSpPr>
          <a:xfrm>
            <a:off x="4463841" y="1198319"/>
            <a:ext cx="3248450" cy="2116703"/>
            <a:chOff x="4451675" y="1529737"/>
            <a:chExt cx="3248450" cy="2116703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4451675" y="1529737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79667F-79AF-40D3-A63A-A3BCDFFA2A1E}"/>
                </a:ext>
              </a:extLst>
            </p:cNvPr>
            <p:cNvGrpSpPr/>
            <p:nvPr/>
          </p:nvGrpSpPr>
          <p:grpSpPr>
            <a:xfrm>
              <a:off x="4680977" y="1755067"/>
              <a:ext cx="3019148" cy="1891373"/>
              <a:chOff x="4600907" y="1744141"/>
              <a:chExt cx="3019148" cy="1891373"/>
            </a:xfrm>
          </p:grpSpPr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A805C287-EBBE-4235-9422-9FD9D9EEB494}"/>
                  </a:ext>
                </a:extLst>
              </p:cNvPr>
              <p:cNvGrpSpPr/>
              <p:nvPr/>
            </p:nvGrpSpPr>
            <p:grpSpPr>
              <a:xfrm>
                <a:off x="4600907" y="2783941"/>
                <a:ext cx="3019148" cy="851573"/>
                <a:chOff x="3431778" y="1992705"/>
                <a:chExt cx="2264361" cy="638680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1B3CF7-DDFC-4C2F-AC4B-E80A56BE6723}"/>
                    </a:ext>
                  </a:extLst>
                </p:cNvPr>
                <p:cNvSpPr txBox="1"/>
                <p:nvPr/>
              </p:nvSpPr>
              <p:spPr>
                <a:xfrm>
                  <a:off x="3542950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417B8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Business &amp; Technology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8CD03E8-F530-48FF-A2D3-B4B6E103E17A}"/>
                    </a:ext>
                  </a:extLst>
                </p:cNvPr>
                <p:cNvSpPr txBox="1"/>
                <p:nvPr/>
              </p:nvSpPr>
              <p:spPr>
                <a:xfrm>
                  <a:off x="3431778" y="2169864"/>
                  <a:ext cx="2264361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 Science is a combination of Business, Math and Technology, so growth can be in business / technology</a:t>
                  </a:r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565D925-9808-4238-8D89-F0778A419B4C}"/>
                  </a:ext>
                </a:extLst>
              </p:cNvPr>
              <p:cNvSpPr/>
              <p:nvPr/>
            </p:nvSpPr>
            <p:spPr>
              <a:xfrm>
                <a:off x="5627950" y="1744141"/>
                <a:ext cx="965063" cy="93743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97343F-C0BA-432E-A6C8-14519980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503" y="1891999"/>
              <a:ext cx="636072" cy="63607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F91305-7EE7-47C0-8424-86175194C604}"/>
              </a:ext>
            </a:extLst>
          </p:cNvPr>
          <p:cNvGrpSpPr/>
          <p:nvPr/>
        </p:nvGrpSpPr>
        <p:grpSpPr>
          <a:xfrm>
            <a:off x="7937628" y="1178111"/>
            <a:ext cx="3317405" cy="1922839"/>
            <a:chOff x="7925462" y="1509529"/>
            <a:chExt cx="3317405" cy="192283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317405" cy="1922839"/>
              <a:chOff x="7925462" y="1509529"/>
              <a:chExt cx="3317405" cy="1922839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223718" y="2783940"/>
                <a:ext cx="3019149" cy="648428"/>
                <a:chOff x="6148887" y="1992705"/>
                <a:chExt cx="2264362" cy="486321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222578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Industry-Agnostic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148887" y="2171345"/>
                  <a:ext cx="2264362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Use your existing knowledge / domain / technology expertise with a data-edge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046" y="1863664"/>
              <a:ext cx="692497" cy="69249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B496AA-945A-2153-11A6-262905815F19}"/>
              </a:ext>
            </a:extLst>
          </p:cNvPr>
          <p:cNvGrpSpPr/>
          <p:nvPr/>
        </p:nvGrpSpPr>
        <p:grpSpPr>
          <a:xfrm>
            <a:off x="1029953" y="3711812"/>
            <a:ext cx="8586745" cy="2634743"/>
            <a:chOff x="1029953" y="3711812"/>
            <a:chExt cx="8586745" cy="263474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54B16D8-2237-40B5-A9C9-85FC5B2CA956}"/>
                </a:ext>
              </a:extLst>
            </p:cNvPr>
            <p:cNvGrpSpPr/>
            <p:nvPr/>
          </p:nvGrpSpPr>
          <p:grpSpPr>
            <a:xfrm>
              <a:off x="1029953" y="3743334"/>
              <a:ext cx="3143072" cy="2231763"/>
              <a:chOff x="1019321" y="3882558"/>
              <a:chExt cx="3143072" cy="2231763"/>
            </a:xfrm>
          </p:grpSpPr>
          <p:grpSp>
            <p:nvGrpSpPr>
              <p:cNvPr id="39" name="Group 33">
                <a:extLst>
                  <a:ext uri="{FF2B5EF4-FFF2-40B4-BE49-F238E27FC236}">
                    <a16:creationId xmlns:a16="http://schemas.microsoft.com/office/drawing/2014/main" id="{0F5CF1B8-4A8F-4987-9920-C3A6C632A770}"/>
                  </a:ext>
                </a:extLst>
              </p:cNvPr>
              <p:cNvGrpSpPr/>
              <p:nvPr/>
            </p:nvGrpSpPr>
            <p:grpSpPr>
              <a:xfrm>
                <a:off x="1388315" y="5187446"/>
                <a:ext cx="2774078" cy="926875"/>
                <a:chOff x="863323" y="3628582"/>
                <a:chExt cx="2080559" cy="695156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0C3D491-4A3D-4CFB-AECA-8E0162A07413}"/>
                    </a:ext>
                  </a:extLst>
                </p:cNvPr>
                <p:cNvSpPr txBox="1"/>
                <p:nvPr/>
              </p:nvSpPr>
              <p:spPr>
                <a:xfrm>
                  <a:off x="863323" y="3628582"/>
                  <a:ext cx="205839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00B05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Extremely High Market Demand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665E42F-7B4E-4B4C-8BAD-ED026ED86D1D}"/>
                    </a:ext>
                  </a:extLst>
                </p:cNvPr>
                <p:cNvSpPr txBox="1"/>
                <p:nvPr/>
              </p:nvSpPr>
              <p:spPr>
                <a:xfrm>
                  <a:off x="885488" y="4016057"/>
                  <a:ext cx="2058394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Supply-Demand </a:t>
                  </a: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mismatch means companies are willing to pay more</a:t>
                  </a:r>
                </a:p>
              </p:txBody>
            </p:sp>
          </p:grpSp>
          <p:sp>
            <p:nvSpPr>
              <p:cNvPr id="47" name="Text Placeholder 3">
                <a:extLst>
                  <a:ext uri="{FF2B5EF4-FFF2-40B4-BE49-F238E27FC236}">
                    <a16:creationId xmlns:a16="http://schemas.microsoft.com/office/drawing/2014/main" id="{A3212ECA-5398-4374-8CD4-836CA7DE7D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9321" y="3882558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1D2F12F2-F1A3-45AB-97AA-A675E2FD680C}"/>
                  </a:ext>
                </a:extLst>
              </p:cNvPr>
              <p:cNvGrpSpPr/>
              <p:nvPr/>
            </p:nvGrpSpPr>
            <p:grpSpPr>
              <a:xfrm>
                <a:off x="2278047" y="4270756"/>
                <a:ext cx="965063" cy="937433"/>
                <a:chOff x="5638868" y="4369009"/>
                <a:chExt cx="965063" cy="937433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A7D6C25C-DAF7-4B5F-8F2F-60B13DD7FE39}"/>
                    </a:ext>
                  </a:extLst>
                </p:cNvPr>
                <p:cNvSpPr/>
                <p:nvPr/>
              </p:nvSpPr>
              <p:spPr>
                <a:xfrm>
                  <a:off x="5638868" y="4369009"/>
                  <a:ext cx="965063" cy="93743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4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76B4FBBF-8BCA-4B3B-9FFF-BDA52EC1DA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34427" y="4415219"/>
                  <a:ext cx="772531" cy="77253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ACB0BE4-8D1C-F647-4574-7082A86D84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71" t="1414" r="1932" b="3121"/>
            <a:stretch/>
          </p:blipFill>
          <p:spPr>
            <a:xfrm>
              <a:off x="4912963" y="3711812"/>
              <a:ext cx="4703735" cy="26347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5280CD5-BC2C-3476-06EE-B60E54F32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56897" y="5210067"/>
              <a:ext cx="2042315" cy="231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148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of an Online Degree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4CA315-063D-4E52-9F97-2BAD8191362B}"/>
              </a:ext>
            </a:extLst>
          </p:cNvPr>
          <p:cNvGrpSpPr/>
          <p:nvPr/>
        </p:nvGrpSpPr>
        <p:grpSpPr>
          <a:xfrm>
            <a:off x="608913" y="1509529"/>
            <a:ext cx="3879297" cy="2353545"/>
            <a:chOff x="608913" y="1509529"/>
            <a:chExt cx="3879297" cy="2353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1176300" y="2660835"/>
              <a:ext cx="2744525" cy="492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Companies should </a:t>
              </a:r>
            </a:p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recognize my degree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608913" y="3165639"/>
              <a:ext cx="3879297" cy="6974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Companies like Amazon, Microsoft, Fortune 500: </a:t>
              </a: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recognize this as a full-fledged </a:t>
              </a: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 graduate and Master’s Degree</a:t>
              </a:r>
            </a:p>
          </p:txBody>
        </p: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6" name="Picture 2" descr="https://cdn-icons-png.flaticon.com/512/3061/3061341.png">
              <a:extLst>
                <a:ext uri="{FF2B5EF4-FFF2-40B4-BE49-F238E27FC236}">
                  <a16:creationId xmlns:a16="http://schemas.microsoft.com/office/drawing/2014/main" id="{ED8BD585-04CC-489B-AA3C-157CA4E95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790" y="1855625"/>
              <a:ext cx="693726" cy="693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5FF7ED-FA62-48FB-8774-91BCAC6F6149}"/>
              </a:ext>
            </a:extLst>
          </p:cNvPr>
          <p:cNvGrpSpPr/>
          <p:nvPr/>
        </p:nvGrpSpPr>
        <p:grpSpPr>
          <a:xfrm>
            <a:off x="7418023" y="1595824"/>
            <a:ext cx="3477752" cy="2249824"/>
            <a:chOff x="7418023" y="1595824"/>
            <a:chExt cx="3477752" cy="2249824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7418023" y="159582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28" name="Group 31">
              <a:extLst>
                <a:ext uri="{FF2B5EF4-FFF2-40B4-BE49-F238E27FC236}">
                  <a16:creationId xmlns:a16="http://schemas.microsoft.com/office/drawing/2014/main" id="{A805C287-EBBE-4235-9422-9FD9D9EEB494}"/>
                </a:ext>
              </a:extLst>
            </p:cNvPr>
            <p:cNvGrpSpPr/>
            <p:nvPr/>
          </p:nvGrpSpPr>
          <p:grpSpPr>
            <a:xfrm>
              <a:off x="7439855" y="2737844"/>
              <a:ext cx="3455920" cy="1107804"/>
              <a:chOff x="3276175" y="1900372"/>
              <a:chExt cx="2591940" cy="83085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1B3CF7-DDFC-4C2F-AC4B-E80A56BE6723}"/>
                  </a:ext>
                </a:extLst>
              </p:cNvPr>
              <p:cNvSpPr txBox="1"/>
              <p:nvPr/>
            </p:nvSpPr>
            <p:spPr>
              <a:xfrm>
                <a:off x="3534761" y="1900372"/>
                <a:ext cx="20583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My Degree should be </a:t>
                </a:r>
              </a:p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Recognized globally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D03E8-F530-48FF-A2D3-B4B6E103E17A}"/>
                  </a:ext>
                </a:extLst>
              </p:cNvPr>
              <p:cNvSpPr txBox="1"/>
              <p:nvPr/>
            </p:nvSpPr>
            <p:spPr>
              <a:xfrm>
                <a:off x="3276175" y="2269704"/>
                <a:ext cx="2591940" cy="461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India or Abroad, everyone should recognize my degree. This is possible because of the WES Certification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565D925-9808-4238-8D89-F0778A419B4C}"/>
                </a:ext>
              </a:extLst>
            </p:cNvPr>
            <p:cNvSpPr/>
            <p:nvPr/>
          </p:nvSpPr>
          <p:spPr>
            <a:xfrm>
              <a:off x="8685284" y="1818730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8" name="Picture 4" descr="https://cdn-icons-png.flaticon.com/512/2206/2206461.png">
              <a:extLst>
                <a:ext uri="{FF2B5EF4-FFF2-40B4-BE49-F238E27FC236}">
                  <a16:creationId xmlns:a16="http://schemas.microsoft.com/office/drawing/2014/main" id="{86565B35-075B-4923-A0EF-9620FD733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401" y="1937651"/>
              <a:ext cx="702827" cy="702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6F4F4E-F58F-43AA-B6BA-E4AD74D2F768}"/>
              </a:ext>
            </a:extLst>
          </p:cNvPr>
          <p:cNvGrpSpPr/>
          <p:nvPr/>
        </p:nvGrpSpPr>
        <p:grpSpPr>
          <a:xfrm>
            <a:off x="7462070" y="4228962"/>
            <a:ext cx="3102600" cy="2126753"/>
            <a:chOff x="7426560" y="3936545"/>
            <a:chExt cx="3102600" cy="212675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7784635" y="5117927"/>
              <a:ext cx="274452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Possibility of </a:t>
              </a:r>
            </a:p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Higher Studies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7784634" y="5653057"/>
              <a:ext cx="2744525" cy="4102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you wish, you should be able to pursue even higher degrees later</a:t>
              </a: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7426560" y="3936545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8674368" y="40839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2" name="Picture 8" descr="https://cdn-icons-png.flaticon.com/512/308/308201.png">
              <a:extLst>
                <a:ext uri="{FF2B5EF4-FFF2-40B4-BE49-F238E27FC236}">
                  <a16:creationId xmlns:a16="http://schemas.microsoft.com/office/drawing/2014/main" id="{2B94C5E5-A3D0-47E7-8636-DC049E9F55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6982" y="4172712"/>
              <a:ext cx="759825" cy="759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D3CF4D-CDCF-4D60-9F26-7CE00B9B322E}"/>
              </a:ext>
            </a:extLst>
          </p:cNvPr>
          <p:cNvGrpSpPr/>
          <p:nvPr/>
        </p:nvGrpSpPr>
        <p:grpSpPr>
          <a:xfrm>
            <a:off x="755650" y="4372580"/>
            <a:ext cx="3510164" cy="1983135"/>
            <a:chOff x="779789" y="4080164"/>
            <a:chExt cx="3510164" cy="1983135"/>
          </a:xfrm>
        </p:grpSpPr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59319684-CA53-43C3-AFBB-FB1621AC3D85}"/>
                </a:ext>
              </a:extLst>
            </p:cNvPr>
            <p:cNvGrpSpPr/>
            <p:nvPr/>
          </p:nvGrpSpPr>
          <p:grpSpPr>
            <a:xfrm>
              <a:off x="807169" y="5117928"/>
              <a:ext cx="3482784" cy="945371"/>
              <a:chOff x="5945729" y="1911492"/>
              <a:chExt cx="2612088" cy="709026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B78878-EB9E-4CAC-9AAC-BE32ABB81448}"/>
                  </a:ext>
                </a:extLst>
              </p:cNvPr>
              <p:cNvSpPr txBox="1"/>
              <p:nvPr/>
            </p:nvSpPr>
            <p:spPr>
              <a:xfrm>
                <a:off x="5945729" y="1911492"/>
                <a:ext cx="2612088" cy="369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 should be able to get a transition my job or get a jump in my salary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044A6-83F7-4B10-A68E-6771E3478A11}"/>
                  </a:ext>
                </a:extLst>
              </p:cNvPr>
              <p:cNvSpPr txBox="1"/>
              <p:nvPr/>
            </p:nvSpPr>
            <p:spPr>
              <a:xfrm>
                <a:off x="5957254" y="2312838"/>
                <a:ext cx="2589038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 Average, having a relevant MSc Degree will get you 40% more in the market</a:t>
                </a:r>
              </a:p>
            </p:txBody>
          </p:sp>
        </p:grpSp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F69A0D0F-707A-4B52-AFF5-781C8F5269F1}"/>
                </a:ext>
              </a:extLst>
            </p:cNvPr>
            <p:cNvSpPr txBox="1">
              <a:spLocks/>
            </p:cNvSpPr>
            <p:nvPr/>
          </p:nvSpPr>
          <p:spPr>
            <a:xfrm>
              <a:off x="779789" y="408016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2066032" y="4083909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4" name="Picture 10" descr="https://cdn-icons-png.flaticon.com/512/893/893104.png">
              <a:extLst>
                <a:ext uri="{FF2B5EF4-FFF2-40B4-BE49-F238E27FC236}">
                  <a16:creationId xmlns:a16="http://schemas.microsoft.com/office/drawing/2014/main" id="{4D6498FF-7242-4AC6-A7A4-8040D5D96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3159" y="4222035"/>
              <a:ext cx="616987" cy="616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https://cdn-icons-png.flaticon.com/512/3561/3561473.png">
            <a:extLst>
              <a:ext uri="{FF2B5EF4-FFF2-40B4-BE49-F238E27FC236}">
                <a16:creationId xmlns:a16="http://schemas.microsoft.com/office/drawing/2014/main" id="{03D279AC-63BC-4AE8-8F17-537EC7C9F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56" y="3542742"/>
            <a:ext cx="1047270" cy="10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862A82-D5FA-447F-83C1-1C7A84057821}"/>
              </a:ext>
            </a:extLst>
          </p:cNvPr>
          <p:cNvGrpSpPr/>
          <p:nvPr/>
        </p:nvGrpSpPr>
        <p:grpSpPr>
          <a:xfrm>
            <a:off x="2652371" y="1091472"/>
            <a:ext cx="6459731" cy="461665"/>
            <a:chOff x="2652371" y="1091472"/>
            <a:chExt cx="6459731" cy="46166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96528F-04B8-4188-8F1F-321FEB592DFF}"/>
                </a:ext>
              </a:extLst>
            </p:cNvPr>
            <p:cNvSpPr txBox="1"/>
            <p:nvPr/>
          </p:nvSpPr>
          <p:spPr>
            <a:xfrm>
              <a:off x="2652371" y="1091472"/>
              <a:ext cx="645973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. What d</a:t>
              </a:r>
              <a:r>
                <a:rPr lang="en-US" sz="24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 you really want from a Degree?</a:t>
              </a:r>
              <a:endPara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0BB54D8B-1F7A-45E7-9B89-6F5E0ADC8038}"/>
                </a:ext>
              </a:extLst>
            </p:cNvPr>
            <p:cNvSpPr/>
            <p:nvPr/>
          </p:nvSpPr>
          <p:spPr>
            <a:xfrm>
              <a:off x="2733082" y="1094181"/>
              <a:ext cx="6280288" cy="429125"/>
            </a:xfrm>
            <a:prstGeom prst="roundRect">
              <a:avLst/>
            </a:prstGeom>
            <a:noFill/>
            <a:ln w="28575">
              <a:solidFill>
                <a:srgbClr val="5C64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365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of an Online Degree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2DFDA5-9146-43E1-A4B7-7DD6D47A70BA}"/>
              </a:ext>
            </a:extLst>
          </p:cNvPr>
          <p:cNvGrpSpPr/>
          <p:nvPr/>
        </p:nvGrpSpPr>
        <p:grpSpPr>
          <a:xfrm>
            <a:off x="675911" y="1509529"/>
            <a:ext cx="3575846" cy="2065070"/>
            <a:chOff x="675911" y="1509529"/>
            <a:chExt cx="3575846" cy="206507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675911" y="2669209"/>
              <a:ext cx="357584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Wanted a real degree, </a:t>
              </a:r>
            </a:p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a certificate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853096" y="3164358"/>
              <a:ext cx="3390930" cy="4102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other company in the market offers a WES certified degree</a:t>
              </a:r>
            </a:p>
          </p:txBody>
        </p: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098" name="Picture 2" descr="https://cdn-icons-png.flaticon.com/512/2997/2997331.png">
              <a:extLst>
                <a:ext uri="{FF2B5EF4-FFF2-40B4-BE49-F238E27FC236}">
                  <a16:creationId xmlns:a16="http://schemas.microsoft.com/office/drawing/2014/main" id="{61B3E9F5-B8F4-4525-AC6D-C1FBD1E96C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773" y="1825069"/>
              <a:ext cx="775575" cy="77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8B5FE9D-82E9-4B6F-A451-FCF5A326E5B3}"/>
              </a:ext>
            </a:extLst>
          </p:cNvPr>
          <p:cNvGrpSpPr/>
          <p:nvPr/>
        </p:nvGrpSpPr>
        <p:grpSpPr>
          <a:xfrm>
            <a:off x="7418023" y="1595824"/>
            <a:ext cx="3477752" cy="2249824"/>
            <a:chOff x="7418023" y="1595824"/>
            <a:chExt cx="3477752" cy="2249824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7418023" y="159582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28" name="Group 31">
              <a:extLst>
                <a:ext uri="{FF2B5EF4-FFF2-40B4-BE49-F238E27FC236}">
                  <a16:creationId xmlns:a16="http://schemas.microsoft.com/office/drawing/2014/main" id="{A805C287-EBBE-4235-9422-9FD9D9EEB494}"/>
                </a:ext>
              </a:extLst>
            </p:cNvPr>
            <p:cNvGrpSpPr/>
            <p:nvPr/>
          </p:nvGrpSpPr>
          <p:grpSpPr>
            <a:xfrm>
              <a:off x="7439855" y="2737844"/>
              <a:ext cx="3455920" cy="1107804"/>
              <a:chOff x="3276175" y="1900372"/>
              <a:chExt cx="2591940" cy="83085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1B3CF7-DDFC-4C2F-AC4B-E80A56BE6723}"/>
                  </a:ext>
                </a:extLst>
              </p:cNvPr>
              <p:cNvSpPr txBox="1"/>
              <p:nvPr/>
            </p:nvSpPr>
            <p:spPr>
              <a:xfrm>
                <a:off x="3534761" y="1900372"/>
                <a:ext cx="20583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Wanted to do industry projects to understand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D03E8-F530-48FF-A2D3-B4B6E103E17A}"/>
                  </a:ext>
                </a:extLst>
              </p:cNvPr>
              <p:cNvSpPr txBox="1"/>
              <p:nvPr/>
            </p:nvSpPr>
            <p:spPr>
              <a:xfrm>
                <a:off x="3276175" y="2269704"/>
                <a:ext cx="2591940" cy="461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 can get some amount of theory online, the examples and real-world projects helped me answer interview questions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565D925-9808-4238-8D89-F0778A419B4C}"/>
                </a:ext>
              </a:extLst>
            </p:cNvPr>
            <p:cNvSpPr/>
            <p:nvPr/>
          </p:nvSpPr>
          <p:spPr>
            <a:xfrm>
              <a:off x="8685284" y="1818730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00" name="Picture 4" descr="https://cdn-icons-png.flaticon.com/512/5956/5956494.png">
              <a:extLst>
                <a:ext uri="{FF2B5EF4-FFF2-40B4-BE49-F238E27FC236}">
                  <a16:creationId xmlns:a16="http://schemas.microsoft.com/office/drawing/2014/main" id="{6AF5B3E0-9C47-43D6-A0B3-D74BF3AD56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1063" y="1977272"/>
              <a:ext cx="639791" cy="639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45C50F1-B6D0-4952-9770-454497C3E1E4}"/>
              </a:ext>
            </a:extLst>
          </p:cNvPr>
          <p:cNvGrpSpPr/>
          <p:nvPr/>
        </p:nvGrpSpPr>
        <p:grpSpPr>
          <a:xfrm>
            <a:off x="743484" y="4203023"/>
            <a:ext cx="3764831" cy="2188259"/>
            <a:chOff x="755651" y="4080164"/>
            <a:chExt cx="3764831" cy="2188259"/>
          </a:xfrm>
        </p:grpSpPr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59319684-CA53-43C3-AFBB-FB1621AC3D85}"/>
                </a:ext>
              </a:extLst>
            </p:cNvPr>
            <p:cNvGrpSpPr/>
            <p:nvPr/>
          </p:nvGrpSpPr>
          <p:grpSpPr>
            <a:xfrm>
              <a:off x="755651" y="5079559"/>
              <a:ext cx="3764831" cy="1188864"/>
              <a:chOff x="5907090" y="1882713"/>
              <a:chExt cx="2823623" cy="891644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B78878-EB9E-4CAC-9AAC-BE32ABB81448}"/>
                  </a:ext>
                </a:extLst>
              </p:cNvPr>
              <p:cNvSpPr txBox="1"/>
              <p:nvPr/>
            </p:nvSpPr>
            <p:spPr>
              <a:xfrm>
                <a:off x="5907090" y="1882713"/>
                <a:ext cx="2823623" cy="369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Did not want to </a:t>
                </a:r>
              </a:p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leave my job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044A6-83F7-4B10-A68E-6771E3478A11}"/>
                  </a:ext>
                </a:extLst>
              </p:cNvPr>
              <p:cNvSpPr txBox="1"/>
              <p:nvPr/>
            </p:nvSpPr>
            <p:spPr>
              <a:xfrm>
                <a:off x="5957254" y="2312838"/>
                <a:ext cx="2589038" cy="461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Getting a degree at a fraction of the cost, while working. All I cared about is the ROI – both short-term and long term</a:t>
                </a:r>
              </a:p>
            </p:txBody>
          </p:sp>
        </p:grpSp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F69A0D0F-707A-4B52-AFF5-781C8F5269F1}"/>
                </a:ext>
              </a:extLst>
            </p:cNvPr>
            <p:cNvSpPr txBox="1">
              <a:spLocks/>
            </p:cNvSpPr>
            <p:nvPr/>
          </p:nvSpPr>
          <p:spPr>
            <a:xfrm>
              <a:off x="779789" y="408016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2066032" y="4083909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04" name="Picture 8" descr="https://cdn-icons-png.flaticon.com/512/2966/2966773.png">
              <a:extLst>
                <a:ext uri="{FF2B5EF4-FFF2-40B4-BE49-F238E27FC236}">
                  <a16:creationId xmlns:a16="http://schemas.microsoft.com/office/drawing/2014/main" id="{904BF922-9F83-4CE5-A11F-B81751881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8804" y="4246953"/>
              <a:ext cx="607529" cy="607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6" name="Picture 10" descr="https://cdn-icons-png.flaticon.com/512/3270/3270465.png">
            <a:extLst>
              <a:ext uri="{FF2B5EF4-FFF2-40B4-BE49-F238E27FC236}">
                <a16:creationId xmlns:a16="http://schemas.microsoft.com/office/drawing/2014/main" id="{05396C16-3929-4EB9-89D8-03FB87D91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320" y="3319788"/>
            <a:ext cx="1231781" cy="123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3681255-CA84-4E34-9A99-BFCB35BF5E5B}"/>
              </a:ext>
            </a:extLst>
          </p:cNvPr>
          <p:cNvGrpSpPr/>
          <p:nvPr/>
        </p:nvGrpSpPr>
        <p:grpSpPr>
          <a:xfrm>
            <a:off x="7359024" y="4098098"/>
            <a:ext cx="3595748" cy="2290732"/>
            <a:chOff x="7364481" y="3936545"/>
            <a:chExt cx="3595748" cy="22907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7364481" y="5119473"/>
              <a:ext cx="3584829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Wanted a MSc Degree while getting all the benefits of doing it offline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7375400" y="5611916"/>
              <a:ext cx="3584829" cy="61536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 was able to get all the benefits of a full-fledged Master’s degree. Perhaps, I did not get the networking component as much</a:t>
              </a: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7426560" y="3936545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8674368" y="40839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08" name="Picture 12" descr="https://cdn-icons-png.flaticon.com/512/5351/5351345.png">
              <a:extLst>
                <a:ext uri="{FF2B5EF4-FFF2-40B4-BE49-F238E27FC236}">
                  <a16:creationId xmlns:a16="http://schemas.microsoft.com/office/drawing/2014/main" id="{EF023047-3C13-44E8-ACCF-AB0ED751C5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3021" y="4203023"/>
              <a:ext cx="727748" cy="727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B8A54D0-555D-4D96-A223-76B639A7841F}"/>
              </a:ext>
            </a:extLst>
          </p:cNvPr>
          <p:cNvGrpSpPr/>
          <p:nvPr/>
        </p:nvGrpSpPr>
        <p:grpSpPr>
          <a:xfrm>
            <a:off x="1689463" y="1093629"/>
            <a:ext cx="8813074" cy="461665"/>
            <a:chOff x="1689463" y="1093629"/>
            <a:chExt cx="8813074" cy="46166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96528F-04B8-4188-8F1F-321FEB592DFF}"/>
                </a:ext>
              </a:extLst>
            </p:cNvPr>
            <p:cNvSpPr txBox="1"/>
            <p:nvPr/>
          </p:nvSpPr>
          <p:spPr>
            <a:xfrm>
              <a:off x="1689463" y="1093629"/>
              <a:ext cx="88130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1" u="none" strike="noStrike" cap="none" spc="0" normalizeH="0" baseline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Q. Why did you choose </a:t>
              </a:r>
              <a:r>
                <a:rPr lang="en-US" dirty="0" err="1">
                  <a:solidFill>
                    <a:srgbClr val="EF2C3C"/>
                  </a:solidFill>
                </a:rPr>
                <a:t>upGrad</a:t>
              </a:r>
              <a:r>
                <a:rPr lang="en-US" dirty="0"/>
                <a:t> and was it actually helpful?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3A615CA-D58A-45CC-9A00-B4AFABF56A20}"/>
                </a:ext>
              </a:extLst>
            </p:cNvPr>
            <p:cNvSpPr/>
            <p:nvPr/>
          </p:nvSpPr>
          <p:spPr>
            <a:xfrm>
              <a:off x="1771650" y="1094181"/>
              <a:ext cx="8608967" cy="429125"/>
            </a:xfrm>
            <a:prstGeom prst="roundRect">
              <a:avLst/>
            </a:prstGeom>
            <a:noFill/>
            <a:ln w="28575">
              <a:solidFill>
                <a:srgbClr val="5C64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57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96528F-04B8-4188-8F1F-321FEB592DFF}"/>
              </a:ext>
            </a:extLst>
          </p:cNvPr>
          <p:cNvSpPr txBox="1"/>
          <p:nvPr/>
        </p:nvSpPr>
        <p:spPr>
          <a:xfrm>
            <a:off x="655094" y="2828835"/>
            <a:ext cx="9792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So, was it worth it to get a degree in Data Science?</a:t>
            </a:r>
          </a:p>
          <a:p>
            <a:pPr lvl="0" algn="ctr">
              <a:defRPr/>
            </a:pPr>
            <a:endParaRPr lang="en-US" sz="2400" b="1" i="1" dirty="0">
              <a:solidFill>
                <a:schemeClr val="tx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defRPr/>
            </a:pPr>
            <a:r>
              <a:rPr lang="en-US" sz="24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 it help in the real-world?</a:t>
            </a:r>
          </a:p>
        </p:txBody>
      </p:sp>
    </p:spTree>
    <p:extLst>
      <p:ext uri="{BB962C8B-B14F-4D97-AF65-F5344CB8AC3E}">
        <p14:creationId xmlns:p14="http://schemas.microsoft.com/office/powerpoint/2010/main" val="113704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8654</TotalTime>
  <Words>1116</Words>
  <Application>Microsoft Macintosh PowerPoint</Application>
  <PresentationFormat>Widescreen</PresentationFormat>
  <Paragraphs>176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MAHAPATRA-140911380</cp:lastModifiedBy>
  <cp:revision>1057</cp:revision>
  <dcterms:created xsi:type="dcterms:W3CDTF">2021-05-29T21:16:01Z</dcterms:created>
  <dcterms:modified xsi:type="dcterms:W3CDTF">2023-04-26T13:27:34Z</dcterms:modified>
</cp:coreProperties>
</file>